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pen Sauce Heavy" charset="1" panose="00000A00000000000000"/>
      <p:regular r:id="rId16"/>
    </p:embeddedFont>
    <p:embeddedFont>
      <p:font typeface="Open Sauce" charset="1" panose="00000500000000000000"/>
      <p:regular r:id="rId17"/>
    </p:embeddedFont>
    <p:embeddedFont>
      <p:font typeface="Montserrat Ultra-Bold" charset="1" panose="00000900000000000000"/>
      <p:regular r:id="rId18"/>
    </p:embeddedFont>
    <p:embeddedFont>
      <p:font typeface="Open Sauce Light" charset="1" panose="00000400000000000000"/>
      <p:regular r:id="rId19"/>
    </p:embeddedFont>
    <p:embeddedFont>
      <p:font typeface="Montserrat Bold" charset="1" panose="00000800000000000000"/>
      <p:regular r:id="rId20"/>
    </p:embeddedFont>
    <p:embeddedFont>
      <p:font typeface="Open Sauce Bold" charset="1" panose="000008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040681" y="-1805781"/>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3"/>
            <a:stretch>
              <a:fillRect l="0" t="0" r="0" b="0"/>
            </a:stretch>
          </a:blipFill>
        </p:spPr>
      </p:sp>
      <p:sp>
        <p:nvSpPr>
          <p:cNvPr name="Freeform 7" id="7"/>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Home</a:t>
            </a:r>
          </a:p>
        </p:txBody>
      </p:sp>
      <p:sp>
        <p:nvSpPr>
          <p:cNvPr name="TextBox 9" id="9"/>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0" id="10"/>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Content</a:t>
            </a:r>
          </a:p>
        </p:txBody>
      </p:sp>
      <p:sp>
        <p:nvSpPr>
          <p:cNvPr name="TextBox 11" id="11"/>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2" id="12"/>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TextBox 13" id="13"/>
          <p:cNvSpPr txBox="true"/>
          <p:nvPr/>
        </p:nvSpPr>
        <p:spPr>
          <a:xfrm rot="0">
            <a:off x="840608" y="4799690"/>
            <a:ext cx="16606783" cy="1617120"/>
          </a:xfrm>
          <a:prstGeom prst="rect">
            <a:avLst/>
          </a:prstGeom>
        </p:spPr>
        <p:txBody>
          <a:bodyPr anchor="t" rtlCol="false" tIns="0" lIns="0" bIns="0" rIns="0">
            <a:spAutoFit/>
          </a:bodyPr>
          <a:lstStyle/>
          <a:p>
            <a:pPr algn="ctr" marL="0" indent="0" lvl="0">
              <a:lnSpc>
                <a:spcPts val="13242"/>
              </a:lnSpc>
              <a:spcBef>
                <a:spcPct val="0"/>
              </a:spcBef>
            </a:pPr>
            <a:r>
              <a:rPr lang="en-US" b="true" sz="9458" spc="217">
                <a:solidFill>
                  <a:srgbClr val="FFFFFF"/>
                </a:solidFill>
                <a:latin typeface="Montserrat Ultra-Bold"/>
                <a:ea typeface="Montserrat Ultra-Bold"/>
                <a:cs typeface="Montserrat Ultra-Bold"/>
                <a:sym typeface="Montserrat Ultra-Bold"/>
              </a:rPr>
              <a:t>GESTION DE PARKING</a:t>
            </a:r>
          </a:p>
        </p:txBody>
      </p:sp>
      <p:sp>
        <p:nvSpPr>
          <p:cNvPr name="TextBox 14" id="14"/>
          <p:cNvSpPr txBox="true"/>
          <p:nvPr/>
        </p:nvSpPr>
        <p:spPr>
          <a:xfrm rot="0">
            <a:off x="840608" y="3198082"/>
            <a:ext cx="16606783" cy="1617120"/>
          </a:xfrm>
          <a:prstGeom prst="rect">
            <a:avLst/>
          </a:prstGeom>
        </p:spPr>
        <p:txBody>
          <a:bodyPr anchor="t" rtlCol="false" tIns="0" lIns="0" bIns="0" rIns="0">
            <a:spAutoFit/>
          </a:bodyPr>
          <a:lstStyle/>
          <a:p>
            <a:pPr algn="ctr" marL="0" indent="0" lvl="0">
              <a:lnSpc>
                <a:spcPts val="13242"/>
              </a:lnSpc>
              <a:spcBef>
                <a:spcPct val="0"/>
              </a:spcBef>
            </a:pPr>
            <a:r>
              <a:rPr lang="en-US" b="true" sz="9458" spc="217">
                <a:solidFill>
                  <a:srgbClr val="FFFFFF"/>
                </a:solidFill>
                <a:latin typeface="Montserrat Ultra-Bold"/>
                <a:ea typeface="Montserrat Ultra-Bold"/>
                <a:cs typeface="Montserrat Ultra-Bold"/>
                <a:sym typeface="Montserrat Ultra-Bold"/>
              </a:rPr>
              <a:t>GESTION DE PARKING</a:t>
            </a:r>
          </a:p>
        </p:txBody>
      </p:sp>
      <p:sp>
        <p:nvSpPr>
          <p:cNvPr name="TextBox 15" id="15"/>
          <p:cNvSpPr txBox="true"/>
          <p:nvPr/>
        </p:nvSpPr>
        <p:spPr>
          <a:xfrm rot="0">
            <a:off x="840608" y="3935696"/>
            <a:ext cx="16606783" cy="1551078"/>
          </a:xfrm>
          <a:prstGeom prst="rect">
            <a:avLst/>
          </a:prstGeom>
        </p:spPr>
        <p:txBody>
          <a:bodyPr anchor="t" rtlCol="false" tIns="0" lIns="0" bIns="0" rIns="0">
            <a:spAutoFit/>
          </a:bodyPr>
          <a:lstStyle/>
          <a:p>
            <a:pPr algn="ctr" marL="0" indent="0" lvl="0">
              <a:lnSpc>
                <a:spcPts val="12682"/>
              </a:lnSpc>
              <a:spcBef>
                <a:spcPct val="0"/>
              </a:spcBef>
            </a:pPr>
            <a:r>
              <a:rPr lang="en-US" b="true" sz="9058" spc="208">
                <a:solidFill>
                  <a:srgbClr val="FFFFFF"/>
                </a:solidFill>
                <a:latin typeface="Montserrat Ultra-Bold"/>
                <a:ea typeface="Montserrat Ultra-Bold"/>
                <a:cs typeface="Montserrat Ultra-Bold"/>
                <a:sym typeface="Montserrat Ultra-Bold"/>
              </a:rPr>
              <a:t>GESTION DE PARKING</a:t>
            </a:r>
          </a:p>
        </p:txBody>
      </p:sp>
      <p:sp>
        <p:nvSpPr>
          <p:cNvPr name="AutoShape 16" id="16"/>
          <p:cNvSpPr/>
          <p:nvPr/>
        </p:nvSpPr>
        <p:spPr>
          <a:xfrm>
            <a:off x="-1662139" y="2153651"/>
            <a:ext cx="6492240" cy="0"/>
          </a:xfrm>
          <a:prstGeom prst="line">
            <a:avLst/>
          </a:prstGeom>
          <a:ln cap="flat" w="19050">
            <a:solidFill>
              <a:srgbClr val="FFFFFF"/>
            </a:solidFill>
            <a:prstDash val="solid"/>
            <a:headEnd type="none" len="sm" w="sm"/>
            <a:tailEnd type="none" len="sm" w="sm"/>
          </a:ln>
        </p:spPr>
      </p:sp>
      <p:sp>
        <p:nvSpPr>
          <p:cNvPr name="AutoShape 17" id="17"/>
          <p:cNvSpPr/>
          <p:nvPr/>
        </p:nvSpPr>
        <p:spPr>
          <a:xfrm>
            <a:off x="14954061" y="8017217"/>
            <a:ext cx="6492240" cy="0"/>
          </a:xfrm>
          <a:prstGeom prst="line">
            <a:avLst/>
          </a:prstGeom>
          <a:ln cap="flat" w="19050">
            <a:solidFill>
              <a:srgbClr val="FFFFF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TextBox 8" id="8"/>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9" id="9"/>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0" id="10"/>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Content</a:t>
            </a:r>
          </a:p>
        </p:txBody>
      </p:sp>
      <p:sp>
        <p:nvSpPr>
          <p:cNvPr name="TextBox 11" id="11"/>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Others</a:t>
            </a:r>
          </a:p>
        </p:txBody>
      </p:sp>
      <p:sp>
        <p:nvSpPr>
          <p:cNvPr name="Freeform 12" id="12"/>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13" id="13"/>
          <p:cNvSpPr txBox="true"/>
          <p:nvPr/>
        </p:nvSpPr>
        <p:spPr>
          <a:xfrm rot="0">
            <a:off x="1583981" y="4007878"/>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14" id="14"/>
          <p:cNvSpPr txBox="true"/>
          <p:nvPr/>
        </p:nvSpPr>
        <p:spPr>
          <a:xfrm rot="0">
            <a:off x="1583981" y="4895850"/>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15" id="15"/>
          <p:cNvSpPr txBox="true"/>
          <p:nvPr/>
        </p:nvSpPr>
        <p:spPr>
          <a:xfrm rot="0">
            <a:off x="1583981" y="3267743"/>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16" id="16"/>
          <p:cNvSpPr txBox="true"/>
          <p:nvPr/>
        </p:nvSpPr>
        <p:spPr>
          <a:xfrm rot="0">
            <a:off x="10921570" y="7970578"/>
            <a:ext cx="5782449" cy="935355"/>
          </a:xfrm>
          <a:prstGeom prst="rect">
            <a:avLst/>
          </a:prstGeom>
        </p:spPr>
        <p:txBody>
          <a:bodyPr anchor="t" rtlCol="false" tIns="0" lIns="0" bIns="0" rIns="0">
            <a:spAutoFit/>
          </a:bodyPr>
          <a:lstStyle/>
          <a:p>
            <a:pPr algn="ctr">
              <a:lnSpc>
                <a:spcPts val="2520"/>
              </a:lnSpc>
            </a:pPr>
            <a:r>
              <a:rPr lang="en-US" sz="1800">
                <a:solidFill>
                  <a:srgbClr val="FF5757"/>
                </a:solidFill>
                <a:latin typeface="Open Sauce"/>
                <a:ea typeface="Open Sauce"/>
                <a:cs typeface="Open Sauce"/>
                <a:sym typeface="Open Sauce"/>
              </a:rPr>
              <a:t>PRESENTER PAR:</a:t>
            </a:r>
          </a:p>
          <a:p>
            <a:pPr algn="ctr">
              <a:lnSpc>
                <a:spcPts val="2520"/>
              </a:lnSpc>
            </a:pPr>
            <a:r>
              <a:rPr lang="en-US" sz="1800">
                <a:solidFill>
                  <a:srgbClr val="FFFFFF"/>
                </a:solidFill>
                <a:latin typeface="Open Sauce"/>
                <a:ea typeface="Open Sauce"/>
                <a:cs typeface="Open Sauce"/>
                <a:sym typeface="Open Sauce"/>
              </a:rPr>
              <a:t>                               .OMAR SOUKRI</a:t>
            </a:r>
          </a:p>
          <a:p>
            <a:pPr algn="ctr">
              <a:lnSpc>
                <a:spcPts val="2520"/>
              </a:lnSpc>
            </a:pPr>
            <a:r>
              <a:rPr lang="en-US" sz="1800">
                <a:solidFill>
                  <a:srgbClr val="FFFFFF"/>
                </a:solidFill>
                <a:latin typeface="Open Sauce"/>
                <a:ea typeface="Open Sauce"/>
                <a:cs typeface="Open Sauce"/>
                <a:sym typeface="Open Sauce"/>
              </a:rPr>
              <a:t>                                        .FAHD EL JAOUHARI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5"/>
            <a:stretch>
              <a:fillRect l="0" t="0" r="0" b="0"/>
            </a:stretch>
          </a:blipFill>
        </p:spPr>
      </p:sp>
      <p:sp>
        <p:nvSpPr>
          <p:cNvPr name="TextBox 8" id="8"/>
          <p:cNvSpPr txBox="true"/>
          <p:nvPr/>
        </p:nvSpPr>
        <p:spPr>
          <a:xfrm rot="0">
            <a:off x="1028700" y="4399080"/>
            <a:ext cx="7620339" cy="4371223"/>
          </a:xfrm>
          <a:prstGeom prst="rect">
            <a:avLst/>
          </a:prstGeom>
        </p:spPr>
        <p:txBody>
          <a:bodyPr anchor="t" rtlCol="false" tIns="0" lIns="0" bIns="0" rIns="0">
            <a:spAutoFit/>
          </a:bodyPr>
          <a:lstStyle/>
          <a:p>
            <a:pPr algn="just">
              <a:lnSpc>
                <a:spcPts val="2946"/>
              </a:lnSpc>
            </a:pPr>
            <a:r>
              <a:rPr lang="en-US" sz="2104" spc="69">
                <a:solidFill>
                  <a:srgbClr val="FFFFFF"/>
                </a:solidFill>
                <a:latin typeface="Open Sauce Light"/>
                <a:ea typeface="Open Sauce Light"/>
                <a:cs typeface="Open Sauce Light"/>
                <a:sym typeface="Open Sauce Light"/>
              </a:rPr>
              <a:t>Ce programme permet de gérer un parking à plusieurs niveaux, chacun pouvant accueillir un nombre limité de véhicules. Si le parking est plein, les véhicules sont placés dans une file d’attente circulaire. Le système permet :</a:t>
            </a:r>
          </a:p>
          <a:p>
            <a:pPr algn="just">
              <a:lnSpc>
                <a:spcPts val="2946"/>
              </a:lnSpc>
            </a:pPr>
            <a:r>
              <a:rPr lang="en-US" sz="2104" spc="69">
                <a:solidFill>
                  <a:srgbClr val="FFFFFF"/>
                </a:solidFill>
                <a:latin typeface="Open Sauce Light"/>
                <a:ea typeface="Open Sauce Light"/>
                <a:cs typeface="Open Sauce Light"/>
                <a:sym typeface="Open Sauce Light"/>
              </a:rPr>
              <a:t> • d’ajouter un véhicule (dans un niveau ou la file d’attente),</a:t>
            </a:r>
          </a:p>
          <a:p>
            <a:pPr algn="just">
              <a:lnSpc>
                <a:spcPts val="2946"/>
              </a:lnSpc>
            </a:pPr>
            <a:r>
              <a:rPr lang="en-US" sz="2104" spc="69">
                <a:solidFill>
                  <a:srgbClr val="FFFFFF"/>
                </a:solidFill>
                <a:latin typeface="Open Sauce Light"/>
                <a:ea typeface="Open Sauce Light"/>
                <a:cs typeface="Open Sauce Light"/>
                <a:sym typeface="Open Sauce Light"/>
              </a:rPr>
              <a:t> • d’afficher les véhicules actuellement garés,</a:t>
            </a:r>
          </a:p>
          <a:p>
            <a:pPr algn="just">
              <a:lnSpc>
                <a:spcPts val="2946"/>
              </a:lnSpc>
            </a:pPr>
            <a:r>
              <a:rPr lang="en-US" sz="2104" spc="69">
                <a:solidFill>
                  <a:srgbClr val="FFFFFF"/>
                </a:solidFill>
                <a:latin typeface="Open Sauce Light"/>
                <a:ea typeface="Open Sauce Light"/>
                <a:cs typeface="Open Sauce Light"/>
                <a:sym typeface="Open Sauce Light"/>
              </a:rPr>
              <a:t> • de retirer un véhicule,</a:t>
            </a:r>
          </a:p>
          <a:p>
            <a:pPr algn="just">
              <a:lnSpc>
                <a:spcPts val="2946"/>
              </a:lnSpc>
            </a:pPr>
            <a:r>
              <a:rPr lang="en-US" sz="2104" spc="69">
                <a:solidFill>
                  <a:srgbClr val="FFFFFF"/>
                </a:solidFill>
                <a:latin typeface="Open Sauce Light"/>
                <a:ea typeface="Open Sauce Light"/>
                <a:cs typeface="Open Sauce Light"/>
                <a:sym typeface="Open Sauce Light"/>
              </a:rPr>
              <a:t> • et de faire entrer un véhicule en attente lorsqu’une place se libère.</a:t>
            </a:r>
          </a:p>
          <a:p>
            <a:pPr algn="just">
              <a:lnSpc>
                <a:spcPts val="2386"/>
              </a:lnSpc>
            </a:pPr>
          </a:p>
        </p:txBody>
      </p:sp>
      <p:sp>
        <p:nvSpPr>
          <p:cNvPr name="Freeform 9" id="9"/>
          <p:cNvSpPr/>
          <p:nvPr/>
        </p:nvSpPr>
        <p:spPr>
          <a:xfrm flipH="false" flipV="false" rot="0">
            <a:off x="1730951" y="8558410"/>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2439623" y="2707448"/>
            <a:ext cx="5390826" cy="5967705"/>
          </a:xfrm>
          <a:custGeom>
            <a:avLst/>
            <a:gdLst/>
            <a:ahLst/>
            <a:cxnLst/>
            <a:rect r="r" b="b" t="t" l="l"/>
            <a:pathLst>
              <a:path h="5967705" w="5390826">
                <a:moveTo>
                  <a:pt x="0" y="0"/>
                </a:moveTo>
                <a:lnTo>
                  <a:pt x="5390826" y="0"/>
                </a:lnTo>
                <a:lnTo>
                  <a:pt x="5390826" y="5967704"/>
                </a:lnTo>
                <a:lnTo>
                  <a:pt x="0" y="5967704"/>
                </a:lnTo>
                <a:lnTo>
                  <a:pt x="0" y="0"/>
                </a:lnTo>
                <a:close/>
              </a:path>
            </a:pathLst>
          </a:custGeom>
          <a:blipFill>
            <a:blip r:embed="rId8"/>
            <a:stretch>
              <a:fillRect l="0" t="0" r="0" b="0"/>
            </a:stretch>
          </a:blipFill>
        </p:spPr>
      </p:sp>
      <p:sp>
        <p:nvSpPr>
          <p:cNvPr name="TextBox 11" id="11"/>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2" id="12"/>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About</a:t>
            </a:r>
          </a:p>
        </p:txBody>
      </p:sp>
      <p:sp>
        <p:nvSpPr>
          <p:cNvPr name="TextBox 13" id="13"/>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Content</a:t>
            </a:r>
          </a:p>
        </p:txBody>
      </p:sp>
      <p:sp>
        <p:nvSpPr>
          <p:cNvPr name="TextBox 14" id="14"/>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5" id="15"/>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TextBox 16" id="16"/>
          <p:cNvSpPr txBox="true"/>
          <p:nvPr/>
        </p:nvSpPr>
        <p:spPr>
          <a:xfrm rot="0">
            <a:off x="1730951" y="2579522"/>
            <a:ext cx="8259370" cy="986241"/>
          </a:xfrm>
          <a:prstGeom prst="rect">
            <a:avLst/>
          </a:prstGeom>
        </p:spPr>
        <p:txBody>
          <a:bodyPr anchor="t" rtlCol="false" tIns="0" lIns="0" bIns="0" rIns="0">
            <a:spAutoFit/>
          </a:bodyPr>
          <a:lstStyle/>
          <a:p>
            <a:pPr algn="l" marL="0" indent="0" lvl="0">
              <a:lnSpc>
                <a:spcPts val="7704"/>
              </a:lnSpc>
            </a:pPr>
            <a:r>
              <a:rPr lang="en-US" b="true" sz="6641" spc="-312">
                <a:solidFill>
                  <a:srgbClr val="00BF63"/>
                </a:solidFill>
                <a:latin typeface="Montserrat Bold"/>
                <a:ea typeface="Montserrat Bold"/>
                <a:cs typeface="Montserrat Bold"/>
                <a:sym typeface="Montserrat Bold"/>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TextBox 8" id="8"/>
          <p:cNvSpPr txBox="true"/>
          <p:nvPr/>
        </p:nvSpPr>
        <p:spPr>
          <a:xfrm rot="0">
            <a:off x="456797" y="3174765"/>
            <a:ext cx="8301721" cy="6924456"/>
          </a:xfrm>
          <a:prstGeom prst="rect">
            <a:avLst/>
          </a:prstGeom>
        </p:spPr>
        <p:txBody>
          <a:bodyPr anchor="t" rtlCol="false" tIns="0" lIns="0" bIns="0" rIns="0">
            <a:spAutoFit/>
          </a:bodyPr>
          <a:lstStyle/>
          <a:p>
            <a:pPr algn="just">
              <a:lnSpc>
                <a:spcPts val="2112"/>
              </a:lnSpc>
            </a:pPr>
            <a:r>
              <a:rPr lang="en-US" sz="1508" spc="49">
                <a:solidFill>
                  <a:srgbClr val="FF3131"/>
                </a:solidFill>
                <a:latin typeface="Open Sauce Light"/>
                <a:ea typeface="Open Sauce Light"/>
                <a:cs typeface="Open Sauce Light"/>
                <a:sym typeface="Open Sauce Light"/>
              </a:rPr>
              <a:t>2.1. Vehicule</a:t>
            </a:r>
          </a:p>
          <a:p>
            <a:pPr algn="just">
              <a:lnSpc>
                <a:spcPts val="2112"/>
              </a:lnSpc>
            </a:pPr>
          </a:p>
          <a:p>
            <a:pPr algn="just">
              <a:lnSpc>
                <a:spcPts val="2112"/>
              </a:lnSpc>
            </a:pPr>
            <a:r>
              <a:rPr lang="en-US" sz="1508" spc="49">
                <a:solidFill>
                  <a:srgbClr val="FFFFFF"/>
                </a:solidFill>
                <a:latin typeface="Open Sauce Light"/>
                <a:ea typeface="Open Sauce Light"/>
                <a:cs typeface="Open Sauce Light"/>
                <a:sym typeface="Open Sauce Light"/>
              </a:rPr>
              <a:t>Structu</a:t>
            </a:r>
            <a:r>
              <a:rPr lang="en-US" sz="1508" spc="49">
                <a:solidFill>
                  <a:srgbClr val="FFFFFF"/>
                </a:solidFill>
                <a:latin typeface="Open Sauce Light"/>
                <a:ea typeface="Open Sauce Light"/>
                <a:cs typeface="Open Sauce Light"/>
                <a:sym typeface="Open Sauce Light"/>
              </a:rPr>
              <a:t>re représentant une voiture :</a:t>
            </a:r>
          </a:p>
          <a:p>
            <a:pPr algn="just">
              <a:lnSpc>
                <a:spcPts val="2112"/>
              </a:lnSpc>
            </a:pPr>
            <a:r>
              <a:rPr lang="en-US" sz="1508" spc="49">
                <a:solidFill>
                  <a:srgbClr val="FFFFFF"/>
                </a:solidFill>
                <a:latin typeface="Open Sauce Light"/>
                <a:ea typeface="Open Sauce Light"/>
                <a:cs typeface="Open Sauce Light"/>
                <a:sym typeface="Open Sauce Light"/>
              </a:rPr>
              <a:t> • immatriculation : Numéro d’immatriculation</a:t>
            </a:r>
          </a:p>
          <a:p>
            <a:pPr algn="just">
              <a:lnSpc>
                <a:spcPts val="2112"/>
              </a:lnSpc>
            </a:pPr>
            <a:r>
              <a:rPr lang="en-US" sz="1508" spc="49">
                <a:solidFill>
                  <a:srgbClr val="FFFFFF"/>
                </a:solidFill>
                <a:latin typeface="Open Sauce Light"/>
                <a:ea typeface="Open Sauce Light"/>
                <a:cs typeface="Open Sauce Light"/>
                <a:sym typeface="Open Sauce Light"/>
              </a:rPr>
              <a:t> • modele : Modèle du véhicule</a:t>
            </a:r>
          </a:p>
          <a:p>
            <a:pPr algn="just">
              <a:lnSpc>
                <a:spcPts val="2112"/>
              </a:lnSpc>
            </a:pPr>
            <a:r>
              <a:rPr lang="en-US" sz="1508" spc="49">
                <a:solidFill>
                  <a:srgbClr val="FFFFFF"/>
                </a:solidFill>
                <a:latin typeface="Open Sauce Light"/>
                <a:ea typeface="Open Sauce Light"/>
                <a:cs typeface="Open Sauce Light"/>
                <a:sym typeface="Open Sauce Light"/>
              </a:rPr>
              <a:t> • heure_entree : Heure d’entrée dans le parking</a:t>
            </a:r>
          </a:p>
          <a:p>
            <a:pPr algn="just">
              <a:lnSpc>
                <a:spcPts val="2112"/>
              </a:lnSpc>
            </a:pPr>
          </a:p>
          <a:p>
            <a:pPr algn="just">
              <a:lnSpc>
                <a:spcPts val="2112"/>
              </a:lnSpc>
            </a:pPr>
            <a:r>
              <a:rPr lang="en-US" sz="1508" spc="49">
                <a:solidFill>
                  <a:srgbClr val="FF3131"/>
                </a:solidFill>
                <a:latin typeface="Open Sauce Light"/>
                <a:ea typeface="Open Sauce Light"/>
                <a:cs typeface="Open Sauce Light"/>
                <a:sym typeface="Open Sauce Light"/>
              </a:rPr>
              <a:t>2.2. Niveau</a:t>
            </a:r>
          </a:p>
          <a:p>
            <a:pPr algn="just">
              <a:lnSpc>
                <a:spcPts val="2112"/>
              </a:lnSpc>
            </a:pPr>
          </a:p>
          <a:p>
            <a:pPr algn="just">
              <a:lnSpc>
                <a:spcPts val="2112"/>
              </a:lnSpc>
            </a:pPr>
            <a:r>
              <a:rPr lang="en-US" sz="1508" spc="49">
                <a:solidFill>
                  <a:srgbClr val="FFFFFF"/>
                </a:solidFill>
                <a:latin typeface="Open Sauce Light"/>
                <a:ea typeface="Open Sauce Light"/>
                <a:cs typeface="Open Sauce Light"/>
                <a:sym typeface="Open Sauce Light"/>
              </a:rPr>
              <a:t>Un niveau du parking (simulé comme une pile) :</a:t>
            </a:r>
          </a:p>
          <a:p>
            <a:pPr algn="just">
              <a:lnSpc>
                <a:spcPts val="2112"/>
              </a:lnSpc>
            </a:pPr>
            <a:r>
              <a:rPr lang="en-US" sz="1508" spc="49">
                <a:solidFill>
                  <a:srgbClr val="FFFFFF"/>
                </a:solidFill>
                <a:latin typeface="Open Sauce Light"/>
                <a:ea typeface="Open Sauce Light"/>
                <a:cs typeface="Open Sauce Light"/>
                <a:sym typeface="Open Sauce Light"/>
              </a:rPr>
              <a:t> • voitures[] : Tableau des véhicules</a:t>
            </a:r>
          </a:p>
          <a:p>
            <a:pPr algn="just">
              <a:lnSpc>
                <a:spcPts val="2112"/>
              </a:lnSpc>
            </a:pPr>
            <a:r>
              <a:rPr lang="en-US" sz="1508" spc="49">
                <a:solidFill>
                  <a:srgbClr val="FFFFFF"/>
                </a:solidFill>
                <a:latin typeface="Open Sauce Light"/>
                <a:ea typeface="Open Sauce Light"/>
                <a:cs typeface="Open Sauce Light"/>
                <a:sym typeface="Open Sauce Light"/>
              </a:rPr>
              <a:t> • sommet : Position du dernier véhicule entré (top de la pile)</a:t>
            </a:r>
          </a:p>
          <a:p>
            <a:pPr algn="just">
              <a:lnSpc>
                <a:spcPts val="2112"/>
              </a:lnSpc>
            </a:pPr>
          </a:p>
          <a:p>
            <a:pPr algn="just">
              <a:lnSpc>
                <a:spcPts val="2112"/>
              </a:lnSpc>
            </a:pPr>
            <a:r>
              <a:rPr lang="en-US" sz="1508" spc="49">
                <a:solidFill>
                  <a:srgbClr val="FF3131"/>
                </a:solidFill>
                <a:latin typeface="Open Sauce Light"/>
                <a:ea typeface="Open Sauce Light"/>
                <a:cs typeface="Open Sauce Light"/>
                <a:sym typeface="Open Sauce Light"/>
              </a:rPr>
              <a:t>2.3. Parking</a:t>
            </a:r>
          </a:p>
          <a:p>
            <a:pPr algn="just">
              <a:lnSpc>
                <a:spcPts val="2112"/>
              </a:lnSpc>
            </a:pPr>
          </a:p>
          <a:p>
            <a:pPr algn="just">
              <a:lnSpc>
                <a:spcPts val="2112"/>
              </a:lnSpc>
            </a:pPr>
            <a:r>
              <a:rPr lang="en-US" sz="1508" spc="49">
                <a:solidFill>
                  <a:srgbClr val="FFFFFF"/>
                </a:solidFill>
                <a:latin typeface="Open Sauce Light"/>
                <a:ea typeface="Open Sauce Light"/>
                <a:cs typeface="Open Sauce Light"/>
                <a:sym typeface="Open Sauce Light"/>
              </a:rPr>
              <a:t>Le parking global (ensemble de niveaux, en boucle) :</a:t>
            </a:r>
          </a:p>
          <a:p>
            <a:pPr algn="just">
              <a:lnSpc>
                <a:spcPts val="2112"/>
              </a:lnSpc>
            </a:pPr>
            <a:r>
              <a:rPr lang="en-US" sz="1508" spc="49">
                <a:solidFill>
                  <a:srgbClr val="FFFFFF"/>
                </a:solidFill>
                <a:latin typeface="Open Sauce Light"/>
                <a:ea typeface="Open Sauce Light"/>
                <a:cs typeface="Open Sauce Light"/>
                <a:sym typeface="Open Sauce Light"/>
              </a:rPr>
              <a:t> • niveaux[] : Tableau de niveaux</a:t>
            </a:r>
          </a:p>
          <a:p>
            <a:pPr algn="just">
              <a:lnSpc>
                <a:spcPts val="2112"/>
              </a:lnSpc>
            </a:pPr>
            <a:r>
              <a:rPr lang="en-US" sz="1508" spc="49">
                <a:solidFill>
                  <a:srgbClr val="FFFFFF"/>
                </a:solidFill>
                <a:latin typeface="Open Sauce Light"/>
                <a:ea typeface="Open Sauce Light"/>
                <a:cs typeface="Open Sauce Light"/>
                <a:sym typeface="Open Sauce Light"/>
              </a:rPr>
              <a:t> • courant : Indique le prochain niveau à tester pour garer une voiture</a:t>
            </a:r>
          </a:p>
          <a:p>
            <a:pPr algn="just">
              <a:lnSpc>
                <a:spcPts val="2112"/>
              </a:lnSpc>
            </a:pPr>
          </a:p>
          <a:p>
            <a:pPr algn="just">
              <a:lnSpc>
                <a:spcPts val="2112"/>
              </a:lnSpc>
            </a:pPr>
            <a:r>
              <a:rPr lang="en-US" sz="1508" spc="49">
                <a:solidFill>
                  <a:srgbClr val="FF3131"/>
                </a:solidFill>
                <a:latin typeface="Open Sauce Light"/>
                <a:ea typeface="Open Sauce Light"/>
                <a:cs typeface="Open Sauce Light"/>
                <a:sym typeface="Open Sauce Light"/>
              </a:rPr>
              <a:t>2.4. FileAttente</a:t>
            </a:r>
          </a:p>
          <a:p>
            <a:pPr algn="just">
              <a:lnSpc>
                <a:spcPts val="2112"/>
              </a:lnSpc>
            </a:pPr>
          </a:p>
          <a:p>
            <a:pPr algn="just">
              <a:lnSpc>
                <a:spcPts val="2112"/>
              </a:lnSpc>
            </a:pPr>
            <a:r>
              <a:rPr lang="en-US" sz="1508" spc="49">
                <a:solidFill>
                  <a:srgbClr val="FFFFFF"/>
                </a:solidFill>
                <a:latin typeface="Open Sauce Light"/>
                <a:ea typeface="Open Sauce Light"/>
                <a:cs typeface="Open Sauce Light"/>
                <a:sym typeface="Open Sauce Light"/>
              </a:rPr>
              <a:t>File d’attente circulaire des véhicules :</a:t>
            </a:r>
          </a:p>
          <a:p>
            <a:pPr algn="just">
              <a:lnSpc>
                <a:spcPts val="2112"/>
              </a:lnSpc>
            </a:pPr>
            <a:r>
              <a:rPr lang="en-US" sz="1508" spc="49">
                <a:solidFill>
                  <a:srgbClr val="FFFFFF"/>
                </a:solidFill>
                <a:latin typeface="Open Sauce Light"/>
                <a:ea typeface="Open Sauce Light"/>
                <a:cs typeface="Open Sauce Light"/>
                <a:sym typeface="Open Sauce Light"/>
              </a:rPr>
              <a:t> • file[] : Tableau des véhicules en attente</a:t>
            </a:r>
          </a:p>
          <a:p>
            <a:pPr algn="just">
              <a:lnSpc>
                <a:spcPts val="2112"/>
              </a:lnSpc>
            </a:pPr>
            <a:r>
              <a:rPr lang="en-US" sz="1508" spc="49">
                <a:solidFill>
                  <a:srgbClr val="FFFFFF"/>
                </a:solidFill>
                <a:latin typeface="Open Sauce Light"/>
                <a:ea typeface="Open Sauce Light"/>
                <a:cs typeface="Open Sauce Light"/>
                <a:sym typeface="Open Sauce Light"/>
              </a:rPr>
              <a:t> • debut / fin : Indices de début et fin de la file</a:t>
            </a:r>
          </a:p>
          <a:p>
            <a:pPr algn="just">
              <a:lnSpc>
                <a:spcPts val="2112"/>
              </a:lnSpc>
            </a:pPr>
            <a:r>
              <a:rPr lang="en-US" sz="1508" spc="49">
                <a:solidFill>
                  <a:srgbClr val="FFFFFF"/>
                </a:solidFill>
                <a:latin typeface="Open Sauce Light"/>
                <a:ea typeface="Open Sauce Light"/>
                <a:cs typeface="Open Sauce Light"/>
                <a:sym typeface="Open Sauce Light"/>
              </a:rPr>
              <a:t> • taille : Nombre actuel de véhicules en attente</a:t>
            </a:r>
          </a:p>
          <a:p>
            <a:pPr algn="just">
              <a:lnSpc>
                <a:spcPts val="2112"/>
              </a:lnSpc>
            </a:pPr>
          </a:p>
        </p:txBody>
      </p:sp>
      <p:sp>
        <p:nvSpPr>
          <p:cNvPr name="Freeform 9" id="9"/>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AutoShape 10" id="10"/>
          <p:cNvSpPr/>
          <p:nvPr/>
        </p:nvSpPr>
        <p:spPr>
          <a:xfrm>
            <a:off x="-1673589" y="2914518"/>
            <a:ext cx="6492240" cy="0"/>
          </a:xfrm>
          <a:prstGeom prst="line">
            <a:avLst/>
          </a:prstGeom>
          <a:ln cap="flat" w="19050">
            <a:solidFill>
              <a:srgbClr val="FFFFFF"/>
            </a:solidFill>
            <a:prstDash val="solid"/>
            <a:headEnd type="none" len="sm" w="sm"/>
            <a:tailEnd type="none" len="sm" w="sm"/>
          </a:ln>
        </p:spPr>
      </p:sp>
      <p:sp>
        <p:nvSpPr>
          <p:cNvPr name="Freeform 11" id="11"/>
          <p:cNvSpPr/>
          <p:nvPr/>
        </p:nvSpPr>
        <p:spPr>
          <a:xfrm flipH="false" flipV="false" rot="0">
            <a:off x="1572531" y="8698331"/>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11773789" y="3203340"/>
            <a:ext cx="5656980" cy="6794362"/>
          </a:xfrm>
          <a:custGeom>
            <a:avLst/>
            <a:gdLst/>
            <a:ahLst/>
            <a:cxnLst/>
            <a:rect r="r" b="b" t="t" l="l"/>
            <a:pathLst>
              <a:path h="6794362" w="5656980">
                <a:moveTo>
                  <a:pt x="0" y="0"/>
                </a:moveTo>
                <a:lnTo>
                  <a:pt x="5656979" y="0"/>
                </a:lnTo>
                <a:lnTo>
                  <a:pt x="5656979" y="6794362"/>
                </a:lnTo>
                <a:lnTo>
                  <a:pt x="0" y="6794362"/>
                </a:lnTo>
                <a:lnTo>
                  <a:pt x="0" y="0"/>
                </a:lnTo>
                <a:close/>
              </a:path>
            </a:pathLst>
          </a:custGeom>
          <a:blipFill>
            <a:blip r:embed="rId8"/>
            <a:stretch>
              <a:fillRect l="0" t="0" r="0" b="0"/>
            </a:stretch>
          </a:blipFill>
        </p:spPr>
      </p:sp>
      <p:sp>
        <p:nvSpPr>
          <p:cNvPr name="TextBox 13" id="13"/>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4" id="14"/>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5" id="15"/>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6" id="16"/>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7" id="17"/>
          <p:cNvSpPr txBox="true"/>
          <p:nvPr/>
        </p:nvSpPr>
        <p:spPr>
          <a:xfrm rot="0">
            <a:off x="10566403" y="1787739"/>
            <a:ext cx="5088265" cy="1688037"/>
          </a:xfrm>
          <a:prstGeom prst="rect">
            <a:avLst/>
          </a:prstGeom>
        </p:spPr>
        <p:txBody>
          <a:bodyPr anchor="t" rtlCol="false" tIns="0" lIns="0" bIns="0" rIns="0">
            <a:spAutoFit/>
          </a:bodyPr>
          <a:lstStyle/>
          <a:p>
            <a:pPr algn="just">
              <a:lnSpc>
                <a:spcPts val="3614"/>
              </a:lnSpc>
            </a:pPr>
            <a:r>
              <a:rPr lang="en-US" b="true" sz="3115" spc="-146">
                <a:solidFill>
                  <a:srgbClr val="00BF63"/>
                </a:solidFill>
                <a:latin typeface="Montserrat Bold"/>
                <a:ea typeface="Montserrat Bold"/>
                <a:cs typeface="Montserrat Bold"/>
                <a:sym typeface="Montserrat Bold"/>
              </a:rPr>
              <a:t>2. Structures de données utilisées</a:t>
            </a:r>
          </a:p>
          <a:p>
            <a:pPr algn="just" marL="0" indent="0" lvl="0">
              <a:lnSpc>
                <a:spcPts val="605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528510" y="2982152"/>
            <a:ext cx="8340118" cy="4170059"/>
          </a:xfrm>
          <a:custGeom>
            <a:avLst/>
            <a:gdLst/>
            <a:ahLst/>
            <a:cxnLst/>
            <a:rect r="r" b="b" t="t" l="l"/>
            <a:pathLst>
              <a:path h="4170059" w="8340118">
                <a:moveTo>
                  <a:pt x="0" y="0"/>
                </a:moveTo>
                <a:lnTo>
                  <a:pt x="8340117" y="0"/>
                </a:lnTo>
                <a:lnTo>
                  <a:pt x="8340117" y="4170059"/>
                </a:lnTo>
                <a:lnTo>
                  <a:pt x="0" y="4170059"/>
                </a:lnTo>
                <a:lnTo>
                  <a:pt x="0" y="0"/>
                </a:lnTo>
                <a:close/>
              </a:path>
            </a:pathLst>
          </a:custGeom>
          <a:blipFill>
            <a:blip r:embed="rId6"/>
            <a:stretch>
              <a:fillRect l="0" t="0" r="0" b="0"/>
            </a:stretch>
          </a:blipFill>
        </p:spPr>
      </p:sp>
      <p:sp>
        <p:nvSpPr>
          <p:cNvPr name="TextBox 10" id="10"/>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1" id="11"/>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2" id="12"/>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3" id="13"/>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4" id="14"/>
          <p:cNvSpPr txBox="true"/>
          <p:nvPr/>
        </p:nvSpPr>
        <p:spPr>
          <a:xfrm rot="0">
            <a:off x="9332652" y="2675588"/>
            <a:ext cx="7205752" cy="641702"/>
          </a:xfrm>
          <a:prstGeom prst="rect">
            <a:avLst/>
          </a:prstGeom>
        </p:spPr>
        <p:txBody>
          <a:bodyPr anchor="t" rtlCol="false" tIns="0" lIns="0" bIns="0" rIns="0">
            <a:spAutoFit/>
          </a:bodyPr>
          <a:lstStyle/>
          <a:p>
            <a:pPr algn="just" marL="0" indent="0" lvl="0">
              <a:lnSpc>
                <a:spcPts val="5155"/>
              </a:lnSpc>
            </a:pPr>
            <a:r>
              <a:rPr lang="en-US" b="true" sz="4444" spc="-208">
                <a:solidFill>
                  <a:srgbClr val="00BF63"/>
                </a:solidFill>
                <a:latin typeface="Montserrat Bold"/>
                <a:ea typeface="Montserrat Bold"/>
                <a:cs typeface="Montserrat Bold"/>
                <a:sym typeface="Montserrat Bold"/>
              </a:rPr>
              <a:t>3. Fonctions principales</a:t>
            </a:r>
          </a:p>
        </p:txBody>
      </p:sp>
      <p:sp>
        <p:nvSpPr>
          <p:cNvPr name="TextBox 15" id="15"/>
          <p:cNvSpPr txBox="true"/>
          <p:nvPr/>
        </p:nvSpPr>
        <p:spPr>
          <a:xfrm rot="0">
            <a:off x="9794037" y="4187704"/>
            <a:ext cx="7465263" cy="2783129"/>
          </a:xfrm>
          <a:prstGeom prst="rect">
            <a:avLst/>
          </a:prstGeom>
        </p:spPr>
        <p:txBody>
          <a:bodyPr anchor="t" rtlCol="false" tIns="0" lIns="0" bIns="0" rIns="0">
            <a:spAutoFit/>
          </a:bodyPr>
          <a:lstStyle/>
          <a:p>
            <a:pPr algn="just">
              <a:lnSpc>
                <a:spcPts val="2523"/>
              </a:lnSpc>
            </a:pPr>
          </a:p>
          <a:p>
            <a:pPr algn="just">
              <a:lnSpc>
                <a:spcPts val="2523"/>
              </a:lnSpc>
            </a:pPr>
            <a:r>
              <a:rPr lang="en-US" sz="1802" spc="59">
                <a:solidFill>
                  <a:srgbClr val="FF3131"/>
                </a:solidFill>
                <a:latin typeface="Open Sauce Light"/>
                <a:ea typeface="Open Sauce Light"/>
                <a:cs typeface="Open Sauce Light"/>
                <a:sym typeface="Open Sauce Light"/>
              </a:rPr>
              <a:t>3.1. initParking &amp; initFile</a:t>
            </a:r>
          </a:p>
          <a:p>
            <a:pPr algn="just">
              <a:lnSpc>
                <a:spcPts val="2523"/>
              </a:lnSpc>
            </a:pPr>
          </a:p>
          <a:p>
            <a:pPr algn="just">
              <a:lnSpc>
                <a:spcPts val="2523"/>
              </a:lnSpc>
            </a:pPr>
            <a:r>
              <a:rPr lang="en-US" sz="1802" spc="59">
                <a:solidFill>
                  <a:srgbClr val="FFFFFF"/>
                </a:solidFill>
                <a:latin typeface="Open Sauce Light"/>
                <a:ea typeface="Open Sauce Light"/>
                <a:cs typeface="Open Sauce Light"/>
                <a:sym typeface="Open Sauce Light"/>
              </a:rPr>
              <a:t>Initialisent respectivement les niveaux du parking et la file d’attente.</a:t>
            </a:r>
          </a:p>
          <a:p>
            <a:pPr algn="just">
              <a:lnSpc>
                <a:spcPts val="2523"/>
              </a:lnSpc>
            </a:pPr>
          </a:p>
          <a:p>
            <a:pPr algn="just">
              <a:lnSpc>
                <a:spcPts val="2523"/>
              </a:lnSpc>
            </a:pPr>
          </a:p>
          <a:p>
            <a:pPr algn="just">
              <a:lnSpc>
                <a:spcPts val="2523"/>
              </a:lnSpc>
            </a:pPr>
          </a:p>
          <a:p>
            <a:pPr algn="just">
              <a:lnSpc>
                <a:spcPts val="2523"/>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862151" y="2195282"/>
            <a:ext cx="7897310" cy="6862636"/>
          </a:xfrm>
          <a:custGeom>
            <a:avLst/>
            <a:gdLst/>
            <a:ahLst/>
            <a:cxnLst/>
            <a:rect r="r" b="b" t="t" l="l"/>
            <a:pathLst>
              <a:path h="6862636" w="7897310">
                <a:moveTo>
                  <a:pt x="0" y="0"/>
                </a:moveTo>
                <a:lnTo>
                  <a:pt x="7897310" y="0"/>
                </a:lnTo>
                <a:lnTo>
                  <a:pt x="7897310" y="6862636"/>
                </a:lnTo>
                <a:lnTo>
                  <a:pt x="0" y="6862636"/>
                </a:lnTo>
                <a:lnTo>
                  <a:pt x="0" y="0"/>
                </a:lnTo>
                <a:close/>
              </a:path>
            </a:pathLst>
          </a:custGeom>
          <a:blipFill>
            <a:blip r:embed="rId6"/>
            <a:stretch>
              <a:fillRect l="0" t="0" r="0" b="0"/>
            </a:stretch>
          </a:blipFill>
        </p:spPr>
      </p:sp>
      <p:sp>
        <p:nvSpPr>
          <p:cNvPr name="TextBox 10" id="10"/>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1" id="11"/>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2" id="12"/>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3" id="13"/>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4" id="14"/>
          <p:cNvSpPr txBox="true"/>
          <p:nvPr/>
        </p:nvSpPr>
        <p:spPr>
          <a:xfrm rot="0">
            <a:off x="10079046" y="6774816"/>
            <a:ext cx="6627366" cy="1979930"/>
          </a:xfrm>
          <a:prstGeom prst="rect">
            <a:avLst/>
          </a:prstGeom>
        </p:spPr>
        <p:txBody>
          <a:bodyPr anchor="t" rtlCol="false" tIns="0" lIns="0" bIns="0" rIns="0">
            <a:spAutoFit/>
          </a:bodyPr>
          <a:lstStyle/>
          <a:p>
            <a:pPr algn="just">
              <a:lnSpc>
                <a:spcPts val="3220"/>
              </a:lnSpc>
            </a:pPr>
            <a:r>
              <a:rPr lang="en-US" sz="2300" spc="75">
                <a:solidFill>
                  <a:srgbClr val="FFFFFF"/>
                </a:solidFill>
                <a:latin typeface="Open Sauce Light"/>
                <a:ea typeface="Open Sauce Light"/>
                <a:cs typeface="Open Sauce Light"/>
                <a:sym typeface="Open Sauce Light"/>
              </a:rPr>
              <a:t>• Demande les infos du véhicule.</a:t>
            </a:r>
          </a:p>
          <a:p>
            <a:pPr algn="just">
              <a:lnSpc>
                <a:spcPts val="3220"/>
              </a:lnSpc>
            </a:pPr>
            <a:r>
              <a:rPr lang="en-US" sz="2300" spc="75">
                <a:solidFill>
                  <a:srgbClr val="FFFFFF"/>
                </a:solidFill>
                <a:latin typeface="Open Sauce Light"/>
                <a:ea typeface="Open Sauce Light"/>
                <a:cs typeface="Open Sauce Light"/>
                <a:sym typeface="Open Sauce Light"/>
              </a:rPr>
              <a:t> • Tente de l’ajouter à un niveau du parking.</a:t>
            </a:r>
          </a:p>
          <a:p>
            <a:pPr algn="just">
              <a:lnSpc>
                <a:spcPts val="3220"/>
              </a:lnSpc>
            </a:pPr>
            <a:r>
              <a:rPr lang="en-US" sz="2300" spc="75">
                <a:solidFill>
                  <a:srgbClr val="FFFFFF"/>
                </a:solidFill>
                <a:latin typeface="Open Sauce Light"/>
                <a:ea typeface="Open Sauce Light"/>
                <a:cs typeface="Open Sauce Light"/>
                <a:sym typeface="Open Sauce Light"/>
              </a:rPr>
              <a:t> • Si tous les niveaux sont pleins, place le véhicule en attente si possible.</a:t>
            </a:r>
          </a:p>
          <a:p>
            <a:pPr algn="just">
              <a:lnSpc>
                <a:spcPts val="3220"/>
              </a:lnSpc>
            </a:pPr>
          </a:p>
        </p:txBody>
      </p:sp>
      <p:sp>
        <p:nvSpPr>
          <p:cNvPr name="TextBox 15" id="15"/>
          <p:cNvSpPr txBox="true"/>
          <p:nvPr/>
        </p:nvSpPr>
        <p:spPr>
          <a:xfrm rot="0">
            <a:off x="10079046" y="5889731"/>
            <a:ext cx="5152572" cy="678180"/>
          </a:xfrm>
          <a:prstGeom prst="rect">
            <a:avLst/>
          </a:prstGeom>
        </p:spPr>
        <p:txBody>
          <a:bodyPr anchor="t" rtlCol="false" tIns="0" lIns="0" bIns="0" rIns="0">
            <a:spAutoFit/>
          </a:bodyPr>
          <a:lstStyle/>
          <a:p>
            <a:pPr algn="just">
              <a:lnSpc>
                <a:spcPts val="2640"/>
              </a:lnSpc>
            </a:pPr>
            <a:r>
              <a:rPr lang="en-US" b="true" sz="2400" spc="4">
                <a:solidFill>
                  <a:srgbClr val="FF3131"/>
                </a:solidFill>
                <a:latin typeface="Open Sauce Bold"/>
                <a:ea typeface="Open Sauce Bold"/>
                <a:cs typeface="Open Sauce Bold"/>
                <a:sym typeface="Open Sauce Bold"/>
              </a:rPr>
              <a:t>3.2. AJOUTERVEHICULE</a:t>
            </a:r>
          </a:p>
          <a:p>
            <a:pPr algn="just" marL="0" indent="0" lvl="0">
              <a:lnSpc>
                <a:spcPts val="264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1028221" y="9024815"/>
            <a:ext cx="407672" cy="233485"/>
          </a:xfrm>
          <a:custGeom>
            <a:avLst/>
            <a:gdLst/>
            <a:ahLst/>
            <a:cxnLst/>
            <a:rect r="r" b="b" t="t" l="l"/>
            <a:pathLst>
              <a:path h="233485" w="407672">
                <a:moveTo>
                  <a:pt x="0" y="0"/>
                </a:moveTo>
                <a:lnTo>
                  <a:pt x="407673" y="0"/>
                </a:lnTo>
                <a:lnTo>
                  <a:pt x="407673"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232058" y="5162550"/>
            <a:ext cx="3577233" cy="678180"/>
          </a:xfrm>
          <a:prstGeom prst="rect">
            <a:avLst/>
          </a:prstGeom>
        </p:spPr>
        <p:txBody>
          <a:bodyPr anchor="t" rtlCol="false" tIns="0" lIns="0" bIns="0" rIns="0">
            <a:spAutoFit/>
          </a:bodyPr>
          <a:lstStyle/>
          <a:p>
            <a:pPr algn="r">
              <a:lnSpc>
                <a:spcPts val="2640"/>
              </a:lnSpc>
            </a:pPr>
            <a:r>
              <a:rPr lang="en-US" b="true" sz="2400" spc="4">
                <a:solidFill>
                  <a:srgbClr val="FF3131"/>
                </a:solidFill>
                <a:latin typeface="Open Sauce Bold"/>
                <a:ea typeface="Open Sauce Bold"/>
                <a:cs typeface="Open Sauce Bold"/>
                <a:sym typeface="Open Sauce Bold"/>
              </a:rPr>
              <a:t>3.3. AFFICHERPARKING</a:t>
            </a:r>
          </a:p>
          <a:p>
            <a:pPr algn="r" marL="0" indent="0" lvl="0">
              <a:lnSpc>
                <a:spcPts val="2640"/>
              </a:lnSpc>
            </a:pPr>
          </a:p>
        </p:txBody>
      </p:sp>
      <p:sp>
        <p:nvSpPr>
          <p:cNvPr name="AutoShape 11" id="11"/>
          <p:cNvSpPr/>
          <p:nvPr/>
        </p:nvSpPr>
        <p:spPr>
          <a:xfrm flipV="true">
            <a:off x="-1810334" y="6328327"/>
            <a:ext cx="7575817" cy="85725"/>
          </a:xfrm>
          <a:prstGeom prst="line">
            <a:avLst/>
          </a:prstGeom>
          <a:ln cap="flat" w="19050">
            <a:solidFill>
              <a:srgbClr val="FFFFFF"/>
            </a:solidFill>
            <a:prstDash val="solid"/>
            <a:headEnd type="none" len="sm" w="sm"/>
            <a:tailEnd type="none" len="sm" w="sm"/>
          </a:ln>
        </p:spPr>
      </p:sp>
      <p:sp>
        <p:nvSpPr>
          <p:cNvPr name="Freeform 12" id="12"/>
          <p:cNvSpPr/>
          <p:nvPr/>
        </p:nvSpPr>
        <p:spPr>
          <a:xfrm flipH="false" flipV="false" rot="0">
            <a:off x="6366106" y="2441067"/>
            <a:ext cx="11563785" cy="2890946"/>
          </a:xfrm>
          <a:custGeom>
            <a:avLst/>
            <a:gdLst/>
            <a:ahLst/>
            <a:cxnLst/>
            <a:rect r="r" b="b" t="t" l="l"/>
            <a:pathLst>
              <a:path h="2890946" w="11563785">
                <a:moveTo>
                  <a:pt x="0" y="0"/>
                </a:moveTo>
                <a:lnTo>
                  <a:pt x="11563785" y="0"/>
                </a:lnTo>
                <a:lnTo>
                  <a:pt x="11563785" y="2890946"/>
                </a:lnTo>
                <a:lnTo>
                  <a:pt x="0" y="2890946"/>
                </a:lnTo>
                <a:lnTo>
                  <a:pt x="0" y="0"/>
                </a:lnTo>
                <a:close/>
              </a:path>
            </a:pathLst>
          </a:custGeom>
          <a:blipFill>
            <a:blip r:embed="rId8"/>
            <a:stretch>
              <a:fillRect l="0" t="0" r="0" b="0"/>
            </a:stretch>
          </a:blipFill>
        </p:spPr>
      </p:sp>
      <p:sp>
        <p:nvSpPr>
          <p:cNvPr name="TextBox 13" id="13"/>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4" id="14"/>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5" id="15"/>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6" id="16"/>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7" id="17"/>
          <p:cNvSpPr txBox="true"/>
          <p:nvPr/>
        </p:nvSpPr>
        <p:spPr>
          <a:xfrm rot="0">
            <a:off x="1028700" y="6591378"/>
            <a:ext cx="6627366" cy="1611630"/>
          </a:xfrm>
          <a:prstGeom prst="rect">
            <a:avLst/>
          </a:prstGeom>
        </p:spPr>
        <p:txBody>
          <a:bodyPr anchor="t" rtlCol="false" tIns="0" lIns="0" bIns="0" rIns="0">
            <a:spAutoFit/>
          </a:bodyPr>
          <a:lstStyle/>
          <a:p>
            <a:pPr algn="just">
              <a:lnSpc>
                <a:spcPts val="2800"/>
              </a:lnSpc>
            </a:pPr>
            <a:r>
              <a:rPr lang="en-US" sz="2000" spc="66">
                <a:solidFill>
                  <a:srgbClr val="FFFFFF"/>
                </a:solidFill>
                <a:latin typeface="Open Sauce Light"/>
                <a:ea typeface="Open Sauce Light"/>
                <a:cs typeface="Open Sauce Light"/>
                <a:sym typeface="Open Sauce Light"/>
              </a:rPr>
              <a:t>• Affiche les véhicules présents dans chaque niveau du parking, du dernier arrivé au premier (pile).</a:t>
            </a:r>
          </a:p>
          <a:p>
            <a:pPr algn="just">
              <a:lnSpc>
                <a:spcPts val="2240"/>
              </a:lnSpc>
            </a:pPr>
          </a:p>
          <a:p>
            <a:pPr algn="just">
              <a:lnSpc>
                <a:spcPts val="224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191357" y="3756898"/>
            <a:ext cx="9583728" cy="4636128"/>
          </a:xfrm>
          <a:custGeom>
            <a:avLst/>
            <a:gdLst/>
            <a:ahLst/>
            <a:cxnLst/>
            <a:rect r="r" b="b" t="t" l="l"/>
            <a:pathLst>
              <a:path h="4636128" w="9583728">
                <a:moveTo>
                  <a:pt x="0" y="0"/>
                </a:moveTo>
                <a:lnTo>
                  <a:pt x="9583727" y="0"/>
                </a:lnTo>
                <a:lnTo>
                  <a:pt x="9583727" y="4636128"/>
                </a:lnTo>
                <a:lnTo>
                  <a:pt x="0" y="4636128"/>
                </a:lnTo>
                <a:lnTo>
                  <a:pt x="0" y="0"/>
                </a:lnTo>
                <a:close/>
              </a:path>
            </a:pathLst>
          </a:custGeom>
          <a:blipFill>
            <a:blip r:embed="rId6"/>
            <a:stretch>
              <a:fillRect l="0" t="0" r="0" b="0"/>
            </a:stretch>
          </a:blipFill>
        </p:spPr>
      </p:sp>
      <p:sp>
        <p:nvSpPr>
          <p:cNvPr name="TextBox 10" id="10"/>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1" id="11"/>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2" id="12"/>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3" id="13"/>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4" id="14"/>
          <p:cNvSpPr txBox="true"/>
          <p:nvPr/>
        </p:nvSpPr>
        <p:spPr>
          <a:xfrm rot="0">
            <a:off x="10386026" y="5745397"/>
            <a:ext cx="6581078" cy="678180"/>
          </a:xfrm>
          <a:prstGeom prst="rect">
            <a:avLst/>
          </a:prstGeom>
        </p:spPr>
        <p:txBody>
          <a:bodyPr anchor="t" rtlCol="false" tIns="0" lIns="0" bIns="0" rIns="0">
            <a:spAutoFit/>
          </a:bodyPr>
          <a:lstStyle/>
          <a:p>
            <a:pPr algn="just">
              <a:lnSpc>
                <a:spcPts val="2640"/>
              </a:lnSpc>
            </a:pPr>
            <a:r>
              <a:rPr lang="en-US" b="true" sz="2400" spc="4">
                <a:solidFill>
                  <a:srgbClr val="FF3131"/>
                </a:solidFill>
                <a:latin typeface="Open Sauce Bold"/>
                <a:ea typeface="Open Sauce Bold"/>
                <a:cs typeface="Open Sauce Bold"/>
                <a:sym typeface="Open Sauce Bold"/>
              </a:rPr>
              <a:t>3.4. RETIRERVEHICULE</a:t>
            </a:r>
          </a:p>
          <a:p>
            <a:pPr algn="just" marL="0" indent="0" lvl="0">
              <a:lnSpc>
                <a:spcPts val="2640"/>
              </a:lnSpc>
            </a:pPr>
          </a:p>
        </p:txBody>
      </p:sp>
      <p:sp>
        <p:nvSpPr>
          <p:cNvPr name="TextBox 15" id="15"/>
          <p:cNvSpPr txBox="true"/>
          <p:nvPr/>
        </p:nvSpPr>
        <p:spPr>
          <a:xfrm rot="0">
            <a:off x="10078175" y="6734274"/>
            <a:ext cx="8089221" cy="1981125"/>
          </a:xfrm>
          <a:prstGeom prst="rect">
            <a:avLst/>
          </a:prstGeom>
        </p:spPr>
        <p:txBody>
          <a:bodyPr anchor="t" rtlCol="false" tIns="0" lIns="0" bIns="0" rIns="0">
            <a:spAutoFit/>
          </a:bodyPr>
          <a:lstStyle/>
          <a:p>
            <a:pPr algn="just">
              <a:lnSpc>
                <a:spcPts val="3154"/>
              </a:lnSpc>
            </a:pPr>
            <a:r>
              <a:rPr lang="en-US" sz="2252" spc="74">
                <a:solidFill>
                  <a:srgbClr val="FFFFFF"/>
                </a:solidFill>
                <a:latin typeface="Open Sauce Light"/>
                <a:ea typeface="Open Sauce Light"/>
                <a:cs typeface="Open Sauce Light"/>
                <a:sym typeface="Open Sauce Light"/>
              </a:rPr>
              <a:t>• Demande à l’utilisateur de choisir un niveau.</a:t>
            </a:r>
          </a:p>
          <a:p>
            <a:pPr algn="just">
              <a:lnSpc>
                <a:spcPts val="3154"/>
              </a:lnSpc>
            </a:pPr>
            <a:r>
              <a:rPr lang="en-US" sz="2252" spc="74">
                <a:solidFill>
                  <a:srgbClr val="FFFFFF"/>
                </a:solidFill>
                <a:latin typeface="Open Sauce Light"/>
                <a:ea typeface="Open Sauce Light"/>
                <a:cs typeface="Open Sauce Light"/>
                <a:sym typeface="Open Sauce Light"/>
              </a:rPr>
              <a:t> • Retire le véhicule en haut de ce niveau (pile).</a:t>
            </a:r>
          </a:p>
          <a:p>
            <a:pPr algn="just">
              <a:lnSpc>
                <a:spcPts val="3154"/>
              </a:lnSpc>
            </a:pPr>
            <a:r>
              <a:rPr lang="en-US" sz="2252" spc="74">
                <a:solidFill>
                  <a:srgbClr val="FFFFFF"/>
                </a:solidFill>
                <a:latin typeface="Open Sauce Light"/>
                <a:ea typeface="Open Sauce Light"/>
                <a:cs typeface="Open Sauce Light"/>
                <a:sym typeface="Open Sauce Light"/>
              </a:rPr>
              <a:t> • Si la file d’attente n’est pas vide, fait entrer un véhicule en attente dans ce niveau.</a:t>
            </a:r>
          </a:p>
          <a:p>
            <a:pPr algn="just">
              <a:lnSpc>
                <a:spcPts val="3154"/>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1316785" y="3598878"/>
            <a:ext cx="6785801" cy="5926061"/>
          </a:xfrm>
          <a:custGeom>
            <a:avLst/>
            <a:gdLst/>
            <a:ahLst/>
            <a:cxnLst/>
            <a:rect r="r" b="b" t="t" l="l"/>
            <a:pathLst>
              <a:path h="5926061" w="6785801">
                <a:moveTo>
                  <a:pt x="0" y="0"/>
                </a:moveTo>
                <a:lnTo>
                  <a:pt x="6785801" y="0"/>
                </a:lnTo>
                <a:lnTo>
                  <a:pt x="6785801" y="5926062"/>
                </a:lnTo>
                <a:lnTo>
                  <a:pt x="0" y="5926062"/>
                </a:lnTo>
                <a:lnTo>
                  <a:pt x="0" y="0"/>
                </a:lnTo>
                <a:close/>
              </a:path>
            </a:pathLst>
          </a:custGeom>
          <a:blipFill>
            <a:blip r:embed="rId6"/>
            <a:stretch>
              <a:fillRect l="0" t="0" r="0" b="0"/>
            </a:stretch>
          </a:blipFill>
        </p:spPr>
      </p:sp>
      <p:sp>
        <p:nvSpPr>
          <p:cNvPr name="TextBox 10" id="10"/>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1" id="11"/>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2" id="12"/>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3" id="13"/>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4" id="14"/>
          <p:cNvSpPr txBox="true"/>
          <p:nvPr/>
        </p:nvSpPr>
        <p:spPr>
          <a:xfrm rot="0">
            <a:off x="862151" y="2193664"/>
            <a:ext cx="6164979" cy="1405214"/>
          </a:xfrm>
          <a:prstGeom prst="rect">
            <a:avLst/>
          </a:prstGeom>
        </p:spPr>
        <p:txBody>
          <a:bodyPr anchor="t" rtlCol="false" tIns="0" lIns="0" bIns="0" rIns="0">
            <a:spAutoFit/>
          </a:bodyPr>
          <a:lstStyle/>
          <a:p>
            <a:pPr algn="just">
              <a:lnSpc>
                <a:spcPts val="5500"/>
              </a:lnSpc>
            </a:pPr>
            <a:r>
              <a:rPr lang="en-US" b="true" sz="4741" spc="-222">
                <a:solidFill>
                  <a:srgbClr val="00BF63"/>
                </a:solidFill>
                <a:latin typeface="Montserrat Bold"/>
                <a:ea typeface="Montserrat Bold"/>
                <a:cs typeface="Montserrat Bold"/>
                <a:sym typeface="Montserrat Bold"/>
              </a:rPr>
              <a:t>4. Fonction main</a:t>
            </a:r>
          </a:p>
          <a:p>
            <a:pPr algn="just" marL="0" indent="0" lvl="0">
              <a:lnSpc>
                <a:spcPts val="5500"/>
              </a:lnSpc>
            </a:pPr>
          </a:p>
        </p:txBody>
      </p:sp>
      <p:sp>
        <p:nvSpPr>
          <p:cNvPr name="TextBox 15" id="15"/>
          <p:cNvSpPr txBox="true"/>
          <p:nvPr/>
        </p:nvSpPr>
        <p:spPr>
          <a:xfrm rot="0">
            <a:off x="9604462" y="3610710"/>
            <a:ext cx="8293722" cy="2463800"/>
          </a:xfrm>
          <a:prstGeom prst="rect">
            <a:avLst/>
          </a:prstGeom>
        </p:spPr>
        <p:txBody>
          <a:bodyPr anchor="t" rtlCol="false" tIns="0" lIns="0" bIns="0" rIns="0">
            <a:spAutoFit/>
          </a:bodyPr>
          <a:lstStyle/>
          <a:p>
            <a:pPr algn="just">
              <a:lnSpc>
                <a:spcPts val="2800"/>
              </a:lnSpc>
            </a:pPr>
            <a:r>
              <a:rPr lang="en-US" sz="2000" spc="66">
                <a:solidFill>
                  <a:srgbClr val="FFFFFF"/>
                </a:solidFill>
                <a:latin typeface="Open Sauce Light"/>
                <a:ea typeface="Open Sauce Light"/>
                <a:cs typeface="Open Sauce Light"/>
                <a:sym typeface="Open Sauce Light"/>
              </a:rPr>
              <a:t>Gère l’interaction utilisateur à travers un menu :</a:t>
            </a:r>
          </a:p>
          <a:p>
            <a:pPr algn="just">
              <a:lnSpc>
                <a:spcPts val="2800"/>
              </a:lnSpc>
            </a:pPr>
            <a:r>
              <a:rPr lang="en-US" sz="2000" spc="66">
                <a:solidFill>
                  <a:srgbClr val="FFFFFF"/>
                </a:solidFill>
                <a:latin typeface="Open Sauce Light"/>
                <a:ea typeface="Open Sauce Light"/>
                <a:cs typeface="Open Sauce Light"/>
                <a:sym typeface="Open Sauce Light"/>
              </a:rPr>
              <a:t> • Ajouter un véhicule</a:t>
            </a:r>
          </a:p>
          <a:p>
            <a:pPr algn="just">
              <a:lnSpc>
                <a:spcPts val="2800"/>
              </a:lnSpc>
            </a:pPr>
            <a:r>
              <a:rPr lang="en-US" sz="2000" spc="66">
                <a:solidFill>
                  <a:srgbClr val="FFFFFF"/>
                </a:solidFill>
                <a:latin typeface="Open Sauce Light"/>
                <a:ea typeface="Open Sauce Light"/>
                <a:cs typeface="Open Sauce Light"/>
                <a:sym typeface="Open Sauce Light"/>
              </a:rPr>
              <a:t> • Afficher les niveaux</a:t>
            </a:r>
          </a:p>
          <a:p>
            <a:pPr algn="just">
              <a:lnSpc>
                <a:spcPts val="2800"/>
              </a:lnSpc>
            </a:pPr>
            <a:r>
              <a:rPr lang="en-US" sz="2000" spc="66">
                <a:solidFill>
                  <a:srgbClr val="FFFFFF"/>
                </a:solidFill>
                <a:latin typeface="Open Sauce Light"/>
                <a:ea typeface="Open Sauce Light"/>
                <a:cs typeface="Open Sauce Light"/>
                <a:sym typeface="Open Sauce Light"/>
              </a:rPr>
              <a:t> • Retirer un véhicule</a:t>
            </a:r>
          </a:p>
          <a:p>
            <a:pPr algn="just">
              <a:lnSpc>
                <a:spcPts val="2800"/>
              </a:lnSpc>
            </a:pPr>
            <a:r>
              <a:rPr lang="en-US" sz="2000" spc="66">
                <a:solidFill>
                  <a:srgbClr val="FFFFFF"/>
                </a:solidFill>
                <a:latin typeface="Open Sauce Light"/>
                <a:ea typeface="Open Sauce Light"/>
                <a:cs typeface="Open Sauce Light"/>
                <a:sym typeface="Open Sauce Light"/>
              </a:rPr>
              <a:t> • Quitter</a:t>
            </a:r>
          </a:p>
          <a:p>
            <a:pPr algn="just">
              <a:lnSpc>
                <a:spcPts val="2800"/>
              </a:lnSpc>
            </a:pPr>
          </a:p>
          <a:p>
            <a:pPr algn="just">
              <a:lnSpc>
                <a:spcPts val="28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Thynk Unlimited</a:t>
            </a:r>
          </a:p>
        </p:txBody>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11393551" y="2841204"/>
            <a:ext cx="4572760" cy="6749716"/>
          </a:xfrm>
          <a:custGeom>
            <a:avLst/>
            <a:gdLst/>
            <a:ahLst/>
            <a:cxnLst/>
            <a:rect r="r" b="b" t="t" l="l"/>
            <a:pathLst>
              <a:path h="6749716" w="4572760">
                <a:moveTo>
                  <a:pt x="0" y="0"/>
                </a:moveTo>
                <a:lnTo>
                  <a:pt x="4572760" y="0"/>
                </a:lnTo>
                <a:lnTo>
                  <a:pt x="4572760" y="6749716"/>
                </a:lnTo>
                <a:lnTo>
                  <a:pt x="0" y="6749716"/>
                </a:lnTo>
                <a:lnTo>
                  <a:pt x="0" y="0"/>
                </a:lnTo>
                <a:close/>
              </a:path>
            </a:pathLst>
          </a:custGeom>
          <a:blipFill>
            <a:blip r:embed="rId6"/>
            <a:stretch>
              <a:fillRect l="0" t="0" r="0" b="0"/>
            </a:stretch>
          </a:blipFill>
        </p:spPr>
      </p:sp>
      <p:sp>
        <p:nvSpPr>
          <p:cNvPr name="TextBox 10" id="10"/>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Home</a:t>
            </a:r>
          </a:p>
        </p:txBody>
      </p:sp>
      <p:sp>
        <p:nvSpPr>
          <p:cNvPr name="TextBox 11" id="11"/>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About</a:t>
            </a:r>
          </a:p>
        </p:txBody>
      </p:sp>
      <p:sp>
        <p:nvSpPr>
          <p:cNvPr name="TextBox 12" id="12"/>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Content</a:t>
            </a:r>
          </a:p>
        </p:txBody>
      </p:sp>
      <p:sp>
        <p:nvSpPr>
          <p:cNvPr name="TextBox 13" id="13"/>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Others</a:t>
            </a:r>
          </a:p>
        </p:txBody>
      </p:sp>
      <p:sp>
        <p:nvSpPr>
          <p:cNvPr name="TextBox 14" id="14"/>
          <p:cNvSpPr txBox="true"/>
          <p:nvPr/>
        </p:nvSpPr>
        <p:spPr>
          <a:xfrm rot="0">
            <a:off x="10197686" y="1246836"/>
            <a:ext cx="5825699" cy="1405214"/>
          </a:xfrm>
          <a:prstGeom prst="rect">
            <a:avLst/>
          </a:prstGeom>
        </p:spPr>
        <p:txBody>
          <a:bodyPr anchor="t" rtlCol="false" tIns="0" lIns="0" bIns="0" rIns="0">
            <a:spAutoFit/>
          </a:bodyPr>
          <a:lstStyle/>
          <a:p>
            <a:pPr algn="l" marL="0" indent="0" lvl="0">
              <a:lnSpc>
                <a:spcPts val="5500"/>
              </a:lnSpc>
            </a:pPr>
            <a:r>
              <a:rPr lang="en-US" b="true" sz="4741" spc="-222">
                <a:solidFill>
                  <a:srgbClr val="00BF63"/>
                </a:solidFill>
                <a:latin typeface="Montserrat Bold"/>
                <a:ea typeface="Montserrat Bold"/>
                <a:cs typeface="Montserrat Bold"/>
                <a:sym typeface="Montserrat Bold"/>
              </a:rPr>
              <a:t>CONCLUSION ET PERSPECTIVES:</a:t>
            </a:r>
          </a:p>
        </p:txBody>
      </p:sp>
      <p:sp>
        <p:nvSpPr>
          <p:cNvPr name="TextBox 15" id="15"/>
          <p:cNvSpPr txBox="true"/>
          <p:nvPr/>
        </p:nvSpPr>
        <p:spPr>
          <a:xfrm rot="0">
            <a:off x="695603" y="1916105"/>
            <a:ext cx="7827215" cy="7446009"/>
          </a:xfrm>
          <a:prstGeom prst="rect">
            <a:avLst/>
          </a:prstGeom>
        </p:spPr>
        <p:txBody>
          <a:bodyPr anchor="t" rtlCol="false" tIns="0" lIns="0" bIns="0" rIns="0">
            <a:spAutoFit/>
          </a:bodyPr>
          <a:lstStyle/>
          <a:p>
            <a:pPr algn="just">
              <a:lnSpc>
                <a:spcPts val="2240"/>
              </a:lnSpc>
            </a:pPr>
            <a:r>
              <a:rPr lang="en-US" sz="1600" spc="52">
                <a:solidFill>
                  <a:srgbClr val="FFFFFF"/>
                </a:solidFill>
                <a:latin typeface="Open Sauce Light"/>
                <a:ea typeface="Open Sauce Light"/>
                <a:cs typeface="Open Sauce Light"/>
                <a:sym typeface="Open Sauce Light"/>
              </a:rPr>
              <a:t>Ce projet met en œuvre une gestion simple et efficace d’un parking à plusieurs niveaux avec une file d’attente. Il illustre l’utilisation de structures de données comme les piles et les files en langage C. Ce système peut être amélioré par des fonctionnalités telles que la recherche de véhicules, la gestion des tarifs ou une interface graphique.</a:t>
            </a:r>
          </a:p>
          <a:p>
            <a:pPr algn="just">
              <a:lnSpc>
                <a:spcPts val="2240"/>
              </a:lnSpc>
            </a:pPr>
          </a:p>
          <a:p>
            <a:pPr algn="just">
              <a:lnSpc>
                <a:spcPts val="2240"/>
              </a:lnSpc>
            </a:pPr>
            <a:r>
              <a:rPr lang="en-US" sz="1600" spc="52">
                <a:solidFill>
                  <a:srgbClr val="FF3131"/>
                </a:solidFill>
                <a:latin typeface="Open Sauce Light"/>
                <a:ea typeface="Open Sauce Light"/>
                <a:cs typeface="Open Sauce Light"/>
                <a:sym typeface="Open Sauce Light"/>
              </a:rPr>
              <a:t>Perspectives d’amélioration:</a:t>
            </a:r>
          </a:p>
          <a:p>
            <a:pPr algn="just">
              <a:lnSpc>
                <a:spcPts val="2240"/>
              </a:lnSpc>
            </a:pPr>
          </a:p>
          <a:p>
            <a:pPr algn="just">
              <a:lnSpc>
                <a:spcPts val="2240"/>
              </a:lnSpc>
            </a:pPr>
            <a:r>
              <a:rPr lang="en-US" sz="1600" spc="52">
                <a:solidFill>
                  <a:srgbClr val="FFFFFF"/>
                </a:solidFill>
                <a:latin typeface="Open Sauce Light"/>
                <a:ea typeface="Open Sauce Light"/>
                <a:cs typeface="Open Sauce Light"/>
                <a:sym typeface="Open Sauce Light"/>
              </a:rPr>
              <a:t>Pour aller plus loin et rendre le système plus complet, plusieurs évolutions sont envisageables :</a:t>
            </a:r>
          </a:p>
          <a:p>
            <a:pPr algn="just">
              <a:lnSpc>
                <a:spcPts val="2240"/>
              </a:lnSpc>
            </a:pPr>
            <a:r>
              <a:rPr lang="en-US" sz="1600" spc="52">
                <a:solidFill>
                  <a:srgbClr val="FFFFFF"/>
                </a:solidFill>
                <a:latin typeface="Open Sauce Light"/>
                <a:ea typeface="Open Sauce Light"/>
                <a:cs typeface="Open Sauce Light"/>
                <a:sym typeface="Open Sauce Light"/>
              </a:rPr>
              <a:t> 1. Ajout d’une recherche par immatriculation</a:t>
            </a:r>
          </a:p>
          <a:p>
            <a:pPr algn="just">
              <a:lnSpc>
                <a:spcPts val="2240"/>
              </a:lnSpc>
            </a:pPr>
            <a:r>
              <a:rPr lang="en-US" sz="1600" spc="52">
                <a:solidFill>
                  <a:srgbClr val="FFFFFF"/>
                </a:solidFill>
                <a:latin typeface="Open Sauce Light"/>
                <a:ea typeface="Open Sauce Light"/>
                <a:cs typeface="Open Sauce Light"/>
                <a:sym typeface="Open Sauce Light"/>
              </a:rPr>
              <a:t> • Permettre de retrouver rapidement un véhicule et son niveau de stationnement.</a:t>
            </a:r>
          </a:p>
          <a:p>
            <a:pPr algn="just">
              <a:lnSpc>
                <a:spcPts val="2240"/>
              </a:lnSpc>
            </a:pPr>
            <a:r>
              <a:rPr lang="en-US" sz="1600" spc="52">
                <a:solidFill>
                  <a:srgbClr val="FFFFFF"/>
                </a:solidFill>
                <a:latin typeface="Open Sauce Light"/>
                <a:ea typeface="Open Sauce Light"/>
                <a:cs typeface="Open Sauce Light"/>
                <a:sym typeface="Open Sauce Light"/>
              </a:rPr>
              <a:t> 2. Gestion du temps de stationnement</a:t>
            </a:r>
          </a:p>
          <a:p>
            <a:pPr algn="just">
              <a:lnSpc>
                <a:spcPts val="2240"/>
              </a:lnSpc>
            </a:pPr>
            <a:r>
              <a:rPr lang="en-US" sz="1600" spc="52">
                <a:solidFill>
                  <a:srgbClr val="FFFFFF"/>
                </a:solidFill>
                <a:latin typeface="Open Sauce Light"/>
                <a:ea typeface="Open Sauce Light"/>
                <a:cs typeface="Open Sauce Light"/>
                <a:sym typeface="Open Sauce Light"/>
              </a:rPr>
              <a:t> • Calcul automatique de la durée de stationnement et du tarif à payer.</a:t>
            </a:r>
          </a:p>
          <a:p>
            <a:pPr algn="just">
              <a:lnSpc>
                <a:spcPts val="2240"/>
              </a:lnSpc>
            </a:pPr>
            <a:r>
              <a:rPr lang="en-US" sz="1600" spc="52">
                <a:solidFill>
                  <a:srgbClr val="FFFFFF"/>
                </a:solidFill>
                <a:latin typeface="Open Sauce Light"/>
                <a:ea typeface="Open Sauce Light"/>
                <a:cs typeface="Open Sauce Light"/>
                <a:sym typeface="Open Sauce Light"/>
              </a:rPr>
              <a:t> 3. Enregistrement et chargement depuis un fichier</a:t>
            </a:r>
          </a:p>
          <a:p>
            <a:pPr algn="just">
              <a:lnSpc>
                <a:spcPts val="2240"/>
              </a:lnSpc>
            </a:pPr>
            <a:r>
              <a:rPr lang="en-US" sz="1600" spc="52">
                <a:solidFill>
                  <a:srgbClr val="FFFFFF"/>
                </a:solidFill>
                <a:latin typeface="Open Sauce Light"/>
                <a:ea typeface="Open Sauce Light"/>
                <a:cs typeface="Open Sauce Light"/>
                <a:sym typeface="Open Sauce Light"/>
              </a:rPr>
              <a:t> • Sauvegarder l’état du parking et de la file d’attente pour conserver les données entre deux exécutions.</a:t>
            </a:r>
          </a:p>
          <a:p>
            <a:pPr algn="just">
              <a:lnSpc>
                <a:spcPts val="2240"/>
              </a:lnSpc>
            </a:pPr>
            <a:r>
              <a:rPr lang="en-US" sz="1600" spc="52">
                <a:solidFill>
                  <a:srgbClr val="FFFFFF"/>
                </a:solidFill>
                <a:latin typeface="Open Sauce Light"/>
                <a:ea typeface="Open Sauce Light"/>
                <a:cs typeface="Open Sauce Light"/>
                <a:sym typeface="Open Sauce Light"/>
              </a:rPr>
              <a:t> 4. Interface graphique (en C ou autre langage)</a:t>
            </a:r>
          </a:p>
          <a:p>
            <a:pPr algn="just">
              <a:lnSpc>
                <a:spcPts val="2240"/>
              </a:lnSpc>
            </a:pPr>
            <a:r>
              <a:rPr lang="en-US" sz="1600" spc="52">
                <a:solidFill>
                  <a:srgbClr val="FFFFFF"/>
                </a:solidFill>
                <a:latin typeface="Open Sauce Light"/>
                <a:ea typeface="Open Sauce Light"/>
                <a:cs typeface="Open Sauce Light"/>
                <a:sym typeface="Open Sauce Light"/>
              </a:rPr>
              <a:t> • Remplacer le menu texte par une interface plus conviviale (ex : avec GTK, Qt, ou en HTML si passage au web).</a:t>
            </a:r>
          </a:p>
          <a:p>
            <a:pPr algn="just">
              <a:lnSpc>
                <a:spcPts val="2240"/>
              </a:lnSpc>
            </a:pPr>
            <a:r>
              <a:rPr lang="en-US" sz="1600" spc="52">
                <a:solidFill>
                  <a:srgbClr val="FFFFFF"/>
                </a:solidFill>
                <a:latin typeface="Open Sauce Light"/>
                <a:ea typeface="Open Sauce Light"/>
                <a:cs typeface="Open Sauce Light"/>
                <a:sym typeface="Open Sauce Light"/>
              </a:rPr>
              <a:t> 5. Ajustement dynamique des tailles</a:t>
            </a:r>
          </a:p>
          <a:p>
            <a:pPr algn="just">
              <a:lnSpc>
                <a:spcPts val="2240"/>
              </a:lnSpc>
            </a:pPr>
            <a:r>
              <a:rPr lang="en-US" sz="1600" spc="52">
                <a:solidFill>
                  <a:srgbClr val="FFFFFF"/>
                </a:solidFill>
                <a:latin typeface="Open Sauce Light"/>
                <a:ea typeface="Open Sauce Light"/>
                <a:cs typeface="Open Sauce Light"/>
                <a:sym typeface="Open Sauce Light"/>
              </a:rPr>
              <a:t> • Remplacer les tableaux statiques par des structures dynamiques (pointeurs, malloc…) pour une meilleure flexibilité.</a:t>
            </a:r>
          </a:p>
          <a:p>
            <a:pPr algn="just">
              <a:lnSpc>
                <a:spcPts val="2240"/>
              </a:lnSpc>
            </a:pPr>
            <a:r>
              <a:rPr lang="en-US" sz="1600" spc="52">
                <a:solidFill>
                  <a:srgbClr val="FFFFFF"/>
                </a:solidFill>
                <a:latin typeface="Open Sauce Light"/>
                <a:ea typeface="Open Sauce Light"/>
                <a:cs typeface="Open Sauce Light"/>
                <a:sym typeface="Open Sauce Light"/>
              </a:rPr>
              <a:t> 6. Statistiques</a:t>
            </a:r>
          </a:p>
          <a:p>
            <a:pPr algn="just">
              <a:lnSpc>
                <a:spcPts val="2240"/>
              </a:lnSpc>
            </a:pPr>
            <a:r>
              <a:rPr lang="en-US" sz="1600" spc="52">
                <a:solidFill>
                  <a:srgbClr val="FFFFFF"/>
                </a:solidFill>
                <a:latin typeface="Open Sauce Light"/>
                <a:ea typeface="Open Sauce Light"/>
                <a:cs typeface="Open Sauce Light"/>
                <a:sym typeface="Open Sauce Light"/>
              </a:rPr>
              <a:t> • Afficher des informations globales : taux de remplissage, nombre de véhicules refusés, durée moyenne, etc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DAGoS6ihmXI</dc:identifier>
  <dcterms:modified xsi:type="dcterms:W3CDTF">2011-08-01T06:04:30Z</dcterms:modified>
  <cp:revision>1</cp:revision>
  <dc:title>Dark Blue and White Modern Gradient Programming Presentation</dc:title>
</cp:coreProperties>
</file>

<file path=docProps/thumbnail.jpeg>
</file>